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860" r:id="rId2"/>
  </p:sldMasterIdLst>
  <p:notesMasterIdLst>
    <p:notesMasterId r:id="rId26"/>
  </p:notesMasterIdLst>
  <p:handoutMasterIdLst>
    <p:handoutMasterId r:id="rId27"/>
  </p:handoutMasterIdLst>
  <p:sldIdLst>
    <p:sldId id="889" r:id="rId3"/>
    <p:sldId id="903" r:id="rId4"/>
    <p:sldId id="776" r:id="rId5"/>
    <p:sldId id="606" r:id="rId6"/>
    <p:sldId id="833" r:id="rId7"/>
    <p:sldId id="1218" r:id="rId8"/>
    <p:sldId id="1220" r:id="rId9"/>
    <p:sldId id="500" r:id="rId10"/>
    <p:sldId id="344" r:id="rId11"/>
    <p:sldId id="345" r:id="rId12"/>
    <p:sldId id="1213" r:id="rId13"/>
    <p:sldId id="350" r:id="rId14"/>
    <p:sldId id="1194" r:id="rId15"/>
    <p:sldId id="1178" r:id="rId16"/>
    <p:sldId id="1195" r:id="rId17"/>
    <p:sldId id="1179" r:id="rId18"/>
    <p:sldId id="1180" r:id="rId19"/>
    <p:sldId id="263" r:id="rId20"/>
    <p:sldId id="2955" r:id="rId21"/>
    <p:sldId id="1222" r:id="rId22"/>
    <p:sldId id="1223" r:id="rId23"/>
    <p:sldId id="1214" r:id="rId24"/>
    <p:sldId id="2214" r:id="rId2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FFCC"/>
    <a:srgbClr val="479133"/>
    <a:srgbClr val="CBEAED"/>
    <a:srgbClr val="AEC5E0"/>
    <a:srgbClr val="66FFFF"/>
    <a:srgbClr val="66FF99"/>
    <a:srgbClr val="FF3300"/>
    <a:srgbClr val="356C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1" autoAdjust="0"/>
    <p:restoredTop sz="83645" autoAdjust="0"/>
  </p:normalViewPr>
  <p:slideViewPr>
    <p:cSldViewPr snapToGrid="0" showGuides="1">
      <p:cViewPr varScale="1">
        <p:scale>
          <a:sx n="40" d="100"/>
          <a:sy n="40" d="100"/>
        </p:scale>
        <p:origin x="123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46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63BB06B-0DE0-4FF5-972D-2E01366F6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303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8AAAF19-1EE3-49AD-8B8F-D6298DF5A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53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Image Placeholder 2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23" name="Notes Placeholder 2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4" name="Header Placeholder 1"/>
          <p:cNvSpPr>
            <a:spLocks noGrp="1"/>
          </p:cNvSpPr>
          <p:nvPr>
            <p:ph type="hdr" sz="quarter"/>
          </p:nvPr>
        </p:nvSpPr>
        <p:spPr>
          <a:xfrm>
            <a:off x="2482852" y="8863084"/>
            <a:ext cx="2664646" cy="137851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[ADD PRESENTATION TITLE: INSERT TAB &gt; HEADER &amp; FOOTER &gt; NOTES AND HANDOUTS]</a:t>
            </a:r>
          </a:p>
        </p:txBody>
      </p:sp>
      <p:sp>
        <p:nvSpPr>
          <p:cNvPr id="25" name="Date Placeholder 2"/>
          <p:cNvSpPr>
            <a:spLocks noGrp="1"/>
          </p:cNvSpPr>
          <p:nvPr>
            <p:ph type="dt" idx="1"/>
          </p:nvPr>
        </p:nvSpPr>
        <p:spPr>
          <a:xfrm>
            <a:off x="1461547" y="8856576"/>
            <a:ext cx="880135" cy="14630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8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35A4AE-AB74-4BDA-B84A-019528CC2B4D}" type="datetimeFigureOut">
              <a:rPr kumimoji="0" lang="en-US" sz="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2/17/2021</a:t>
            </a:fld>
            <a:endParaRPr kumimoji="0" lang="en-US" sz="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3743" y="8836931"/>
            <a:ext cx="554100" cy="10531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1E5896-917A-4035-A860-408E1EC3CD51}" type="slidenum"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0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40005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[ADD PRESENTATION TITLE: INSERT TAB &gt; HEADER &amp; FOOTER &gt; NOTES AND HANDOUTS]</a:t>
            </a:r>
            <a:endParaRPr kumimoji="0" lang="en-US" sz="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E8D41B-AE01-416D-A608-C540C4F8D0F5}" type="datetime1">
              <a:rPr kumimoji="0" lang="en-US" sz="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2/17/2021</a:t>
            </a:fld>
            <a:endParaRPr kumimoji="0" lang="en-US" sz="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1E5896-917A-4035-A860-408E1EC3CD51}" type="slidenum">
              <a:rPr kumimoji="0" lang="en-US" sz="6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91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71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8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09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004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74638"/>
            <a:ext cx="20193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59055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91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318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721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331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38100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828800"/>
            <a:ext cx="38100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307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8061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941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234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297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7229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115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329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274638"/>
            <a:ext cx="20193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59055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189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 hasCustomPrompt="1"/>
          </p:nvPr>
        </p:nvSpPr>
        <p:spPr>
          <a:xfrm>
            <a:off x="457722" y="2998139"/>
            <a:ext cx="6595720" cy="5078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5000"/>
              </a:lnSpc>
              <a:def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Slide Here</a:t>
            </a:r>
          </a:p>
        </p:txBody>
      </p:sp>
      <p:sp>
        <p:nvSpPr>
          <p:cNvPr id="3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3815" y="3406590"/>
            <a:ext cx="6570016" cy="507831"/>
          </a:xfrm>
        </p:spPr>
        <p:txBody>
          <a:bodyPr anchor="t" anchorCtr="0">
            <a:noAutofit/>
          </a:bodyPr>
          <a:lstStyle>
            <a:lvl1pPr marL="0" indent="0" algn="l" defTabSz="914378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3000" i="1" spc="0" baseline="0">
                <a:solidFill>
                  <a:schemeClr val="bg1"/>
                </a:solidFill>
                <a:latin typeface="+mn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378" rtl="0" eaLnBrk="1" latinLnBrk="0" hangingPunct="1">
              <a:lnSpc>
                <a:spcPct val="75000"/>
              </a:lnSpc>
              <a:spcBef>
                <a:spcPts val="1400"/>
              </a:spcBef>
              <a:buFont typeface="Arial" pitchFamily="34" charset="0"/>
              <a:buNone/>
            </a:pPr>
            <a:r>
              <a:rPr lang="en-US" dirty="0"/>
              <a:t>Subtitle Title Here</a:t>
            </a:r>
          </a:p>
        </p:txBody>
      </p:sp>
      <p:sp>
        <p:nvSpPr>
          <p:cNvPr id="46" name="Date Placeholder 4"/>
          <p:cNvSpPr>
            <a:spLocks noGrp="1"/>
          </p:cNvSpPr>
          <p:nvPr>
            <p:ph type="dt" sz="half" idx="2"/>
          </p:nvPr>
        </p:nvSpPr>
        <p:spPr>
          <a:xfrm>
            <a:off x="545814" y="6045891"/>
            <a:ext cx="1925338" cy="238607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10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7431B66-2D65-4398-A930-0D30EC9EE69D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48283" y="4338646"/>
            <a:ext cx="6477000" cy="193675"/>
          </a:xfrm>
        </p:spPr>
        <p:txBody>
          <a:bodyPr vert="horz" wrap="square" lIns="0" tIns="0" rIns="0" bIns="0" rtlCol="0" anchor="t" anchorCtr="0"/>
          <a:lstStyle>
            <a:lvl1pPr marL="0" indent="0">
              <a:spcBef>
                <a:spcPts val="0"/>
              </a:spcBef>
              <a:buFontTx/>
              <a:buNone/>
              <a:defRPr lang="en-US" sz="1400" i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UCSF_sig_white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4" y="723298"/>
            <a:ext cx="1049132" cy="90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8116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 and Content w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3733" y="438914"/>
            <a:ext cx="8089901" cy="769441"/>
          </a:xfrm>
        </p:spPr>
        <p:txBody>
          <a:bodyPr vert="horz" wrap="square" lIns="91440" tIns="45720" rIns="91440" bIns="4572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1375" y="2021792"/>
            <a:ext cx="8325548" cy="4011502"/>
          </a:xfrm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8227" y="1563684"/>
            <a:ext cx="8087171" cy="313932"/>
          </a:xfrm>
        </p:spPr>
        <p:txBody>
          <a:bodyPr anchor="t"/>
          <a:lstStyle>
            <a:lvl1pPr marL="0" indent="0">
              <a:buNone/>
              <a:defRPr sz="1575" b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334638" y="6452362"/>
            <a:ext cx="927193" cy="155235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E4F006E-5431-4BDD-8829-6B0B1D987D3A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29161" y="6470128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Presentation Title and/or Sub Brand Name Here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58010" y="6470239"/>
            <a:ext cx="246061" cy="138499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47315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23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38100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828800"/>
            <a:ext cx="3810000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659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59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267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00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75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846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828800"/>
            <a:ext cx="77724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3236" name="Rectangle 15"/>
          <p:cNvSpPr txBox="1">
            <a:spLocks noGrp="1" noChangeArrowheads="1"/>
          </p:cNvSpPr>
          <p:nvPr userDrawn="1"/>
        </p:nvSpPr>
        <p:spPr bwMode="auto">
          <a:xfrm>
            <a:off x="4724400" y="6340475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en-US" sz="1000" b="1" i="1" dirty="0">
                <a:solidFill>
                  <a:srgbClr val="0070C0"/>
                </a:solidFill>
              </a:rPr>
              <a:t>California Department of Public Health    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24400" y="6400800"/>
            <a:ext cx="41148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3" name="Picture 7" descr="Logo-CDPH #1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594350"/>
            <a:ext cx="14192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4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828800"/>
            <a:ext cx="77724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8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tiff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tiff"/><Relationship Id="rId5" Type="http://schemas.openxmlformats.org/officeDocument/2006/relationships/image" Target="../media/image17.tiff"/><Relationship Id="rId4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emf"/><Relationship Id="rId5" Type="http://schemas.microsoft.com/office/2007/relationships/hdphoto" Target="../media/hdphoto2.wdp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75902-937F-43EF-B80C-AE9C5C46D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905" y="1689315"/>
            <a:ext cx="7408190" cy="1611874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Clinical and Public Health Approaches to Acute Flaccid Myelitis: Diagnosis, Management, and Reporting in California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01086D-D52F-4E55-A6B8-825B1826FE44}"/>
              </a:ext>
            </a:extLst>
          </p:cNvPr>
          <p:cNvSpPr/>
          <p:nvPr/>
        </p:nvSpPr>
        <p:spPr>
          <a:xfrm>
            <a:off x="3516737" y="3556812"/>
            <a:ext cx="2110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August 19, 2020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33" y="1703251"/>
            <a:ext cx="7964534" cy="4007036"/>
          </a:xfrm>
          <a:prstGeom prst="rect">
            <a:avLst/>
          </a:prstGeom>
          <a:ln w="12700">
            <a:miter lim="400000"/>
          </a:ln>
        </p:spPr>
      </p:pic>
      <p:sp>
        <p:nvSpPr>
          <p:cNvPr id="974" name="Utilize Phage to Display Every Fragment of Every Human Protein"/>
          <p:cNvSpPr txBox="1"/>
          <p:nvPr/>
        </p:nvSpPr>
        <p:spPr>
          <a:xfrm>
            <a:off x="563618" y="539996"/>
            <a:ext cx="7990649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Helvetica"/>
                <a:sym typeface="Helvetica"/>
              </a:rPr>
              <a:t>Utilize Phage to Display Every Fragment of Every Human Protein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2E08A-92BB-3345-8174-69DAF7389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306" y="6544068"/>
            <a:ext cx="7799942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Helvetica"/>
              </a:rPr>
              <a:t>Larman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Helvetica"/>
              </a:rPr>
              <a:t> HB, et al. Nat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Helvetica"/>
              </a:rPr>
              <a:t>Biotechnol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Helvetica"/>
              </a:rPr>
              <a:t> 2011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Helvetica"/>
              </a:rPr>
              <a:t>Mandel-Brehm C, Dubey D, et al. NEJM 2019</a:t>
            </a:r>
          </a:p>
        </p:txBody>
      </p:sp>
    </p:spTree>
    <p:extLst>
      <p:ext uri="{BB962C8B-B14F-4D97-AF65-F5344CB8AC3E}">
        <p14:creationId xmlns:p14="http://schemas.microsoft.com/office/powerpoint/2010/main" val="840837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VirScan</a:t>
            </a:r>
            <a:r>
              <a:rPr lang="en-US" dirty="0"/>
              <a:t>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Final number of representative virus genomes: 76,700</a:t>
            </a:r>
          </a:p>
          <a:p>
            <a:pPr lvl="1">
              <a:spcBef>
                <a:spcPct val="50000"/>
              </a:spcBef>
            </a:pPr>
            <a:r>
              <a:rPr lang="en-US" dirty="0"/>
              <a:t>All vertebrate, tick and mosquito viruses</a:t>
            </a:r>
          </a:p>
          <a:p>
            <a:pPr lvl="1">
              <a:spcBef>
                <a:spcPct val="50000"/>
              </a:spcBef>
            </a:pPr>
            <a:r>
              <a:rPr lang="en-US" dirty="0"/>
              <a:t>Collapsed on 98% amino acid identity</a:t>
            </a:r>
          </a:p>
          <a:p>
            <a:pPr>
              <a:spcBef>
                <a:spcPct val="50000"/>
              </a:spcBef>
            </a:pPr>
            <a:r>
              <a:rPr lang="en-US" dirty="0"/>
              <a:t>Final number of 62 amino acid peptides overlapping by 14 amino acids: </a:t>
            </a:r>
            <a:r>
              <a:rPr lang="en-US" dirty="0">
                <a:solidFill>
                  <a:srgbClr val="FF0000"/>
                </a:solidFill>
              </a:rPr>
              <a:t>481,966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B15D0-2BBD-DD46-B15D-7CD68DFDA020}"/>
              </a:ext>
            </a:extLst>
          </p:cNvPr>
          <p:cNvSpPr txBox="1"/>
          <p:nvPr/>
        </p:nvSpPr>
        <p:spPr>
          <a:xfrm>
            <a:off x="1552737" y="6350169"/>
            <a:ext cx="69626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Xu GJ, Kula T, Xu Q, Li MZ, Vernon SD,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Ndung’u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T, et al. Science. 2015</a:t>
            </a:r>
          </a:p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Johnson TP, et al. Ann Neurol 2019</a:t>
            </a:r>
          </a:p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Schubert RD, et al. Nat Med 2019</a:t>
            </a:r>
          </a:p>
        </p:txBody>
      </p:sp>
    </p:spTree>
    <p:extLst>
      <p:ext uri="{BB962C8B-B14F-4D97-AF65-F5344CB8AC3E}">
        <p14:creationId xmlns:p14="http://schemas.microsoft.com/office/powerpoint/2010/main" val="3418463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350600"/>
            <a:ext cx="5715000" cy="4156802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Magnetic Bead"/>
          <p:cNvSpPr txBox="1"/>
          <p:nvPr/>
        </p:nvSpPr>
        <p:spPr>
          <a:xfrm>
            <a:off x="3710330" y="5511457"/>
            <a:ext cx="1638269" cy="327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7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Magnetic Bead</a:t>
            </a:r>
          </a:p>
        </p:txBody>
      </p:sp>
    </p:spTree>
    <p:extLst>
      <p:ext uri="{BB962C8B-B14F-4D97-AF65-F5344CB8AC3E}">
        <p14:creationId xmlns:p14="http://schemas.microsoft.com/office/powerpoint/2010/main" val="32918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AB2FB2-25B0-0B4D-A52D-16E5243B1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AFM Etiology Study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BE8C9D-1552-164C-AE8B-B9A1DBDB1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CSF samples from children with AFM (n=42)</a:t>
            </a:r>
          </a:p>
          <a:p>
            <a:pPr lvl="1"/>
            <a:r>
              <a:rPr lang="en-US" dirty="0"/>
              <a:t>Median age: 37.8 months, IQR 11 to 64 months</a:t>
            </a:r>
          </a:p>
          <a:p>
            <a:pPr lvl="1"/>
            <a:r>
              <a:rPr lang="en-US" dirty="0"/>
              <a:t>2018 (n=36), 2014 (n=4), 2016 (n=2)</a:t>
            </a:r>
          </a:p>
          <a:p>
            <a:r>
              <a:rPr lang="en-US" dirty="0"/>
              <a:t>CSF samples from children with other neurologic diseases (n=58)</a:t>
            </a:r>
          </a:p>
          <a:p>
            <a:pPr lvl="1"/>
            <a:r>
              <a:rPr lang="en-US" dirty="0"/>
              <a:t>Median age: 120 months, IQR, 66 to 174 months</a:t>
            </a:r>
          </a:p>
          <a:p>
            <a:pPr lvl="1"/>
            <a:r>
              <a:rPr lang="en-US" dirty="0"/>
              <a:t>Infectious (40%), Autoimmune (38%), Non-inflammatory (10%), Malignancy (5%), Unknown (7%)</a:t>
            </a:r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A36B38-627F-CA4A-B3FF-14546CE20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67" y="471557"/>
            <a:ext cx="806866" cy="520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65AF7-01D1-7842-9398-83511BCF6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054" y="573786"/>
            <a:ext cx="1740141" cy="263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C4EB28-CE42-EC4A-B5D7-B72096ECA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48" y="1148520"/>
            <a:ext cx="1105952" cy="481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F8A237-2909-B14F-AAF0-52855417D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6801"/>
            <a:ext cx="1281180" cy="583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4D131-8545-744C-A35B-B0A62BC55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250" y="537978"/>
            <a:ext cx="1148789" cy="387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5A593-40B2-254C-BE19-B83FBA5C3B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618" y="1034213"/>
            <a:ext cx="828508" cy="886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A40E6C-8534-144B-BB33-0C6867802F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3248" y="1038447"/>
            <a:ext cx="665243" cy="886991"/>
          </a:xfrm>
          <a:prstGeom prst="rect">
            <a:avLst/>
          </a:prstGeom>
        </p:spPr>
      </p:pic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15976787-908D-664A-A0A4-E5FE876796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51" y="1223780"/>
            <a:ext cx="1278252" cy="387716"/>
          </a:xfrm>
          <a:prstGeom prst="rect">
            <a:avLst/>
          </a:prstGeom>
        </p:spPr>
      </p:pic>
      <p:pic>
        <p:nvPicPr>
          <p:cNvPr id="14" name="Picture 13" descr="A black sign with white text&#10;&#10;Description automatically generated">
            <a:extLst>
              <a:ext uri="{FF2B5EF4-FFF2-40B4-BE49-F238E27FC236}">
                <a16:creationId xmlns:a16="http://schemas.microsoft.com/office/drawing/2014/main" id="{C6D34D27-2EC4-B844-81EF-61E16F5810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06" y="1225122"/>
            <a:ext cx="1503635" cy="4052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4A7D33-6640-B447-B060-E85586B80F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3252" y="1034213"/>
            <a:ext cx="892770" cy="8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58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B300D7-2E11-6045-B9E2-97658211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CSF </a:t>
            </a:r>
            <a:r>
              <a:rPr lang="en-US" dirty="0" err="1"/>
              <a:t>VirScan</a:t>
            </a:r>
            <a:r>
              <a:rPr lang="en-US" dirty="0"/>
              <a:t> Detects Enterovirus Ab in AFM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E8AF18-75A7-744A-A8B0-981175A63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26469"/>
            <a:ext cx="4091268" cy="32635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AFM: mean </a:t>
            </a:r>
            <a:r>
              <a:rPr lang="en-US" i="1" dirty="0" err="1"/>
              <a:t>Picornaviridae</a:t>
            </a:r>
            <a:r>
              <a:rPr lang="en-US" i="1" dirty="0"/>
              <a:t> </a:t>
            </a:r>
            <a:r>
              <a:rPr lang="en-US" dirty="0"/>
              <a:t>reads 11,082 </a:t>
            </a:r>
            <a:r>
              <a:rPr lang="en-US" dirty="0" err="1"/>
              <a:t>rpK</a:t>
            </a:r>
            <a:r>
              <a:rPr lang="en-US" dirty="0"/>
              <a:t>, IQR 16,850</a:t>
            </a:r>
          </a:p>
          <a:p>
            <a:r>
              <a:rPr lang="en-US" dirty="0"/>
              <a:t>OND: mean </a:t>
            </a:r>
            <a:r>
              <a:rPr lang="en-US" i="1" dirty="0" err="1"/>
              <a:t>Picornaviridae</a:t>
            </a:r>
            <a:r>
              <a:rPr lang="en-US" i="1" dirty="0"/>
              <a:t> </a:t>
            </a:r>
            <a:r>
              <a:rPr lang="en-US" dirty="0"/>
              <a:t>reads </a:t>
            </a:r>
            <a:r>
              <a:rPr lang="en-US" dirty="0" err="1"/>
              <a:t>rpK</a:t>
            </a:r>
            <a:r>
              <a:rPr lang="en-US" dirty="0"/>
              <a:t> 1121 IQR 974</a:t>
            </a:r>
          </a:p>
          <a:p>
            <a:pPr lvl="1"/>
            <a:r>
              <a:rPr lang="en-US" sz="1050" dirty="0"/>
              <a:t>p-adjusted = 6.3 x 10</a:t>
            </a:r>
            <a:r>
              <a:rPr lang="en-US" sz="1050" baseline="30000" dirty="0"/>
              <a:t>-8</a:t>
            </a:r>
            <a:r>
              <a:rPr lang="en-US" sz="1050" dirty="0"/>
              <a:t> Wilcoxon signed-rank test with Bonferroni adjustment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5C76D-0A34-374F-83E9-CAB3BB33E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36714"/>
          <a:stretch/>
        </p:blipFill>
        <p:spPr>
          <a:xfrm>
            <a:off x="4447849" y="2000250"/>
            <a:ext cx="4143464" cy="3489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594A4-00CA-BD48-B136-79F66AACC51C}"/>
              </a:ext>
            </a:extLst>
          </p:cNvPr>
          <p:cNvSpPr txBox="1"/>
          <p:nvPr/>
        </p:nvSpPr>
        <p:spPr>
          <a:xfrm>
            <a:off x="1724186" y="6583362"/>
            <a:ext cx="6962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Schubert RD, et al. Nat Med 2019</a:t>
            </a:r>
          </a:p>
        </p:txBody>
      </p:sp>
    </p:spTree>
    <p:extLst>
      <p:ext uri="{BB962C8B-B14F-4D97-AF65-F5344CB8AC3E}">
        <p14:creationId xmlns:p14="http://schemas.microsoft.com/office/powerpoint/2010/main" val="118286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B300D7-2E11-6045-B9E2-97658211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CSF </a:t>
            </a:r>
            <a:r>
              <a:rPr lang="en-US" dirty="0" err="1"/>
              <a:t>VirScan</a:t>
            </a:r>
            <a:r>
              <a:rPr lang="en-US" dirty="0"/>
              <a:t> Detects Enterovirus Ab in AFM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E8AF18-75A7-744A-A8B0-981175A63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226469"/>
            <a:ext cx="4091268" cy="326350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AFM: mean </a:t>
            </a:r>
            <a:r>
              <a:rPr lang="en-US" i="1" dirty="0" err="1"/>
              <a:t>Picornaviridae</a:t>
            </a:r>
            <a:r>
              <a:rPr lang="en-US" i="1" dirty="0"/>
              <a:t> </a:t>
            </a:r>
            <a:r>
              <a:rPr lang="en-US" dirty="0"/>
              <a:t>reads 11,082 </a:t>
            </a:r>
            <a:r>
              <a:rPr lang="en-US" dirty="0" err="1"/>
              <a:t>rpK</a:t>
            </a:r>
            <a:r>
              <a:rPr lang="en-US" dirty="0"/>
              <a:t>, IQR 16,850</a:t>
            </a:r>
          </a:p>
          <a:p>
            <a:r>
              <a:rPr lang="en-US" dirty="0"/>
              <a:t>OND: mean </a:t>
            </a:r>
            <a:r>
              <a:rPr lang="en-US" i="1" dirty="0" err="1"/>
              <a:t>Picornaviridae</a:t>
            </a:r>
            <a:r>
              <a:rPr lang="en-US" i="1" dirty="0"/>
              <a:t> </a:t>
            </a:r>
            <a:r>
              <a:rPr lang="en-US" dirty="0"/>
              <a:t>reads </a:t>
            </a:r>
            <a:r>
              <a:rPr lang="en-US" dirty="0" err="1"/>
              <a:t>rpK</a:t>
            </a:r>
            <a:r>
              <a:rPr lang="en-US" dirty="0"/>
              <a:t> 1121 IQR 974</a:t>
            </a:r>
          </a:p>
          <a:p>
            <a:pPr lvl="1"/>
            <a:r>
              <a:rPr lang="en-US" sz="1050" dirty="0"/>
              <a:t>p-adjusted = 6.3 x 10</a:t>
            </a:r>
            <a:r>
              <a:rPr lang="en-US" sz="1050" baseline="30000" dirty="0"/>
              <a:t>-8</a:t>
            </a:r>
            <a:r>
              <a:rPr lang="en-US" sz="1050" dirty="0"/>
              <a:t> Wilcoxon signed-rank test with Bonferroni adjustment</a:t>
            </a:r>
          </a:p>
          <a:p>
            <a:r>
              <a:rPr lang="en-US" dirty="0"/>
              <a:t>Enriched </a:t>
            </a:r>
            <a:r>
              <a:rPr lang="en-US" i="1" dirty="0" err="1"/>
              <a:t>Picornaviridae</a:t>
            </a:r>
            <a:r>
              <a:rPr lang="en-US" dirty="0"/>
              <a:t> peptides belonged almost entirely to the genus </a:t>
            </a:r>
            <a:r>
              <a:rPr lang="en-US" i="1" dirty="0"/>
              <a:t>Enterovirus</a:t>
            </a:r>
          </a:p>
          <a:p>
            <a:r>
              <a:rPr lang="en-US" dirty="0"/>
              <a:t>69% (29/42) of AFM cases versus 7% (4/58) of OND controls considered positive for EV antibodies by </a:t>
            </a:r>
            <a:r>
              <a:rPr lang="en-US" dirty="0" err="1"/>
              <a:t>VirScan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C5C76D-0A34-374F-83E9-CAB3BB33E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3283" b="36629"/>
          <a:stretch/>
        </p:blipFill>
        <p:spPr>
          <a:xfrm>
            <a:off x="5895843" y="1976602"/>
            <a:ext cx="2695470" cy="2328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7594A4-00CA-BD48-B136-79F66AACC51C}"/>
              </a:ext>
            </a:extLst>
          </p:cNvPr>
          <p:cNvSpPr txBox="1"/>
          <p:nvPr/>
        </p:nvSpPr>
        <p:spPr>
          <a:xfrm>
            <a:off x="1724186" y="6560780"/>
            <a:ext cx="6962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Schubert RD, et al. Nat Med 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31EBE-0ED6-B740-9C26-84E18DB91511}"/>
              </a:ext>
            </a:extLst>
          </p:cNvPr>
          <p:cNvSpPr/>
          <p:nvPr/>
        </p:nvSpPr>
        <p:spPr>
          <a:xfrm>
            <a:off x="5895843" y="4195010"/>
            <a:ext cx="343032" cy="27699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5F4476-BC68-6545-AF4E-3669C4351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6"/>
          <a:stretch/>
        </p:blipFill>
        <p:spPr>
          <a:xfrm>
            <a:off x="5848522" y="4461284"/>
            <a:ext cx="2732963" cy="13631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E38815-15EC-5C42-A0B5-646CD2D6A073}"/>
              </a:ext>
            </a:extLst>
          </p:cNvPr>
          <p:cNvSpPr/>
          <p:nvPr/>
        </p:nvSpPr>
        <p:spPr>
          <a:xfrm>
            <a:off x="5858351" y="4235858"/>
            <a:ext cx="352359" cy="27699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9932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3D3E31-4BDB-374E-B356-53252760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AFM CSF antibodies target multiple EV antigens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4A821D-26AC-A84C-9DB0-4B60A6F3E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84" y="2064755"/>
            <a:ext cx="5395632" cy="3766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2F6021-0E6F-2544-B2EE-FAADEF563B7F}"/>
              </a:ext>
            </a:extLst>
          </p:cNvPr>
          <p:cNvSpPr txBox="1"/>
          <p:nvPr/>
        </p:nvSpPr>
        <p:spPr>
          <a:xfrm>
            <a:off x="1724186" y="6478023"/>
            <a:ext cx="696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Schubert RD, et al. Nat Med 2019</a:t>
            </a:r>
          </a:p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Mishra N, et al. mBio 2019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9DE01B-01E5-E34A-898B-5D9760909F14}"/>
              </a:ext>
            </a:extLst>
          </p:cNvPr>
          <p:cNvSpPr/>
          <p:nvPr/>
        </p:nvSpPr>
        <p:spPr>
          <a:xfrm>
            <a:off x="1883709" y="2052543"/>
            <a:ext cx="355274" cy="27699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976962-2CE0-854A-83D0-F891015862B9}"/>
              </a:ext>
            </a:extLst>
          </p:cNvPr>
          <p:cNvSpPr/>
          <p:nvPr/>
        </p:nvSpPr>
        <p:spPr>
          <a:xfrm>
            <a:off x="1998009" y="2014443"/>
            <a:ext cx="355274" cy="27699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653E7B-DB68-A547-8B7A-2D4212166E36}"/>
              </a:ext>
            </a:extLst>
          </p:cNvPr>
          <p:cNvSpPr/>
          <p:nvPr/>
        </p:nvSpPr>
        <p:spPr>
          <a:xfrm>
            <a:off x="1846216" y="3470912"/>
            <a:ext cx="355274" cy="27699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783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F7889F-3869-C34A-A58F-5F237AF1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7709"/>
            <a:ext cx="8077200" cy="1143000"/>
          </a:xfrm>
        </p:spPr>
        <p:txBody>
          <a:bodyPr/>
          <a:lstStyle/>
          <a:p>
            <a:r>
              <a:rPr lang="en-US" dirty="0"/>
              <a:t>No Difference in EV Antibody Detection Based on Presence of Viral Nucleic Acid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9F1C02-C2B7-0044-963D-EC9D08CA4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40" y="2321959"/>
            <a:ext cx="3675920" cy="3274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E6DF15-9219-2C40-BAA8-F59AD1ACCA8A}"/>
              </a:ext>
            </a:extLst>
          </p:cNvPr>
          <p:cNvSpPr txBox="1"/>
          <p:nvPr/>
        </p:nvSpPr>
        <p:spPr>
          <a:xfrm>
            <a:off x="1724186" y="6583362"/>
            <a:ext cx="6962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Schubert RD, et al. Nat Med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41DCA4-23E1-5A43-A386-596D7A0591E7}"/>
              </a:ext>
            </a:extLst>
          </p:cNvPr>
          <p:cNvSpPr/>
          <p:nvPr/>
        </p:nvSpPr>
        <p:spPr>
          <a:xfrm>
            <a:off x="3036234" y="2323295"/>
            <a:ext cx="355274" cy="27699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157AFE-928B-C74B-BB0A-BA2575440952}"/>
              </a:ext>
            </a:extLst>
          </p:cNvPr>
          <p:cNvSpPr/>
          <p:nvPr/>
        </p:nvSpPr>
        <p:spPr>
          <a:xfrm>
            <a:off x="4723096" y="2342345"/>
            <a:ext cx="355274" cy="27699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ctr">
            <a:spAutoFit/>
          </a:bodyPr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678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FAEB-2073-5943-9B82-8A733D8F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Pediatric Brainstem Encephalitis Outbreak in Catalonia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59153-1FF9-3840-9EDA-8D1A33C96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2027296"/>
            <a:ext cx="4744712" cy="3260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8AF8BA-6F89-4A43-BD35-9FE9B1036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589" y="2127886"/>
            <a:ext cx="857983" cy="8579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2E9352-4CB7-5842-8F92-29F51E80A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44" y="6350169"/>
            <a:ext cx="62698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28588" marR="0" lvl="0" indent="-128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Casas-Alba D, et al. Clin Micro Infect 2017</a:t>
            </a:r>
          </a:p>
          <a:p>
            <a:pPr marL="128588" marR="0" lvl="0" indent="-128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Gonzalez-Sanz R, et al. Euro Surveillance 2019</a:t>
            </a:r>
          </a:p>
          <a:p>
            <a:pPr marL="128588" marR="0" lvl="0" indent="-128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Leon KE, Schubert RD, et al. In Press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701C7-A352-5647-91F0-04757C25F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952" y="2127886"/>
            <a:ext cx="646072" cy="857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71043D-5D6D-3346-B279-EC6A6A9CD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403" y="2125267"/>
            <a:ext cx="646072" cy="86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C30543-92EB-1F43-BD32-E4E337A24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855" y="2104068"/>
            <a:ext cx="892770" cy="8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49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BA1F-2B27-4143-9146-B9C1D317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mNGS</a:t>
            </a:r>
            <a:r>
              <a:rPr lang="en-US" dirty="0"/>
              <a:t> Enhances Enterovirus Detection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1568A-5659-7444-B52D-6336890A0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AA37CE-C7A1-2B4E-BE4F-555DB8308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t="3357" r="80203" b="65714"/>
          <a:stretch/>
        </p:blipFill>
        <p:spPr>
          <a:xfrm>
            <a:off x="5650314" y="1913364"/>
            <a:ext cx="2787631" cy="3416234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FEFA22-7EEC-3248-AC44-70E5A94D4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t="62883" r="75120" b="12672"/>
          <a:stretch/>
        </p:blipFill>
        <p:spPr>
          <a:xfrm>
            <a:off x="990814" y="2243396"/>
            <a:ext cx="4068173" cy="30862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43C83C-EB47-5447-9098-8AE1335E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684" y="6621889"/>
            <a:ext cx="62698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28588" marR="0" lvl="0" indent="-128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Leon KE, Schubert RD, et al. Neurol </a:t>
            </a:r>
            <a:r>
              <a:rPr kumimoji="0" lang="en-US" altLang="x-non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Neuroimmunol</a:t>
            </a: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</a:t>
            </a:r>
            <a:r>
              <a:rPr kumimoji="0" lang="en-US" altLang="x-non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Neuroinfl</a:t>
            </a: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507213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37AD98-C0FD-BF47-B7BE-A5694ACBFFAA}"/>
              </a:ext>
            </a:extLst>
          </p:cNvPr>
          <p:cNvSpPr txBox="1"/>
          <p:nvPr/>
        </p:nvSpPr>
        <p:spPr>
          <a:xfrm>
            <a:off x="1266490" y="1769464"/>
            <a:ext cx="2036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How to identify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AFM cases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Keith Van Haren MD @ Stanford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Chris Sonne MD @ Kaiser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DFBB6-94E5-5946-B10E-B6B42A48144A}"/>
              </a:ext>
            </a:extLst>
          </p:cNvPr>
          <p:cNvSpPr txBox="1"/>
          <p:nvPr/>
        </p:nvSpPr>
        <p:spPr>
          <a:xfrm>
            <a:off x="1292939" y="2934388"/>
            <a:ext cx="198323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How to report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AFM cases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Lauren Stockman MPH @ CDPH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1D0B9-8B63-0A43-8955-A1FBC72C0EC9}"/>
              </a:ext>
            </a:extLst>
          </p:cNvPr>
          <p:cNvSpPr txBox="1"/>
          <p:nvPr/>
        </p:nvSpPr>
        <p:spPr>
          <a:xfrm>
            <a:off x="1004400" y="4091618"/>
            <a:ext cx="256031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FFFFFF">
                    <a:lumMod val="65000"/>
                  </a:srgbClr>
                </a:solidFill>
              </a:rPr>
              <a:t>Specimens to collect</a:t>
            </a:r>
          </a:p>
          <a:p>
            <a:pPr lvl="0" algn="ctr">
              <a:defRPr/>
            </a:pPr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for AFM testing</a:t>
            </a:r>
          </a:p>
          <a:p>
            <a:pPr lvl="0" algn="ctr">
              <a:defRPr/>
            </a:pPr>
            <a:r>
              <a:rPr lang="en-US" sz="1000" dirty="0">
                <a:solidFill>
                  <a:srgbClr val="FFFFFF">
                    <a:lumMod val="65000"/>
                  </a:srgbClr>
                </a:solidFill>
              </a:rPr>
              <a:t>Debra </a:t>
            </a:r>
            <a:r>
              <a:rPr lang="en-US" sz="1000" dirty="0" err="1">
                <a:solidFill>
                  <a:srgbClr val="FFFFFF">
                    <a:lumMod val="65000"/>
                  </a:srgbClr>
                </a:solidFill>
              </a:rPr>
              <a:t>Wadford</a:t>
            </a:r>
            <a:r>
              <a:rPr lang="en-US" sz="1000" dirty="0">
                <a:solidFill>
                  <a:srgbClr val="FFFFFF">
                    <a:lumMod val="65000"/>
                  </a:srgbClr>
                </a:solidFill>
              </a:rPr>
              <a:t> PhD @ CDPH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78EF0-D258-3A40-A7DF-0481EDCB9DFE}"/>
              </a:ext>
            </a:extLst>
          </p:cNvPr>
          <p:cNvSpPr txBox="1"/>
          <p:nvPr/>
        </p:nvSpPr>
        <p:spPr>
          <a:xfrm>
            <a:off x="1306565" y="5264237"/>
            <a:ext cx="19559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What to expect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from lab results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Michael Wilson @ UCSF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4CDA0-BCC6-6049-BF01-8D22DB121C34}"/>
              </a:ext>
            </a:extLst>
          </p:cNvPr>
          <p:cNvSpPr txBox="1"/>
          <p:nvPr/>
        </p:nvSpPr>
        <p:spPr>
          <a:xfrm>
            <a:off x="1316984" y="608542"/>
            <a:ext cx="19351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Epidemiology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of AFM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Carol Glaser DVM MD @ Kaiser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C56917-AB32-4F2D-ABCA-631F35C347E2}"/>
              </a:ext>
            </a:extLst>
          </p:cNvPr>
          <p:cNvSpPr txBox="1"/>
          <p:nvPr/>
        </p:nvSpPr>
        <p:spPr>
          <a:xfrm>
            <a:off x="4273795" y="2718944"/>
            <a:ext cx="4370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Michael Wilson, MD, MAS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Associate Professor in Residence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UCSF Weill Institute for Neurosciences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Department of Neurology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Division of Neuroimmunology and Glial Biology</a:t>
            </a:r>
          </a:p>
          <a:p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61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2233-4C87-854F-84B6-7F459A7F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CSF </a:t>
            </a:r>
            <a:r>
              <a:rPr lang="en-US" dirty="0" err="1"/>
              <a:t>VirScan</a:t>
            </a:r>
            <a:r>
              <a:rPr lang="en-US" dirty="0"/>
              <a:t> Detects Conserved EV Antibodies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DB56C-7E3A-334F-A4D3-6404B8F68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C2403AC-A32A-0341-BF15-366083028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921" r="8735" b="57619"/>
          <a:stretch/>
        </p:blipFill>
        <p:spPr>
          <a:xfrm>
            <a:off x="628650" y="2228680"/>
            <a:ext cx="7886700" cy="2453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7521CA-09B7-694E-9041-1648BAA89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684" y="6621889"/>
            <a:ext cx="62698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28588" marR="0" lvl="0" indent="-128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Leon KE, Schubert RD, et al. Neurol </a:t>
            </a:r>
            <a:r>
              <a:rPr kumimoji="0" lang="en-US" altLang="x-non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Neuroimmunol</a:t>
            </a: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</a:t>
            </a:r>
            <a:r>
              <a:rPr kumimoji="0" lang="en-US" altLang="x-non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Neuroinfl</a:t>
            </a: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7342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8FAC4B6-3E1B-C141-97B4-58BAE856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 Antibody Titers Independent of Direct Detection Results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D2EF4C6-7863-214E-86F2-CAB511DE6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E0B5FE-3D4D-F444-847D-A2DF411A2E0E}"/>
              </a:ext>
            </a:extLst>
          </p:cNvPr>
          <p:cNvGrpSpPr>
            <a:grpSpLocks noChangeAspect="1"/>
          </p:cNvGrpSpPr>
          <p:nvPr/>
        </p:nvGrpSpPr>
        <p:grpSpPr>
          <a:xfrm>
            <a:off x="628650" y="2226469"/>
            <a:ext cx="3701080" cy="3179921"/>
            <a:chOff x="838200" y="3711802"/>
            <a:chExt cx="3026229" cy="2600098"/>
          </a:xfrm>
        </p:grpSpPr>
        <p:pic>
          <p:nvPicPr>
            <p:cNvPr id="9" name="Picture 8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AFB74250-646A-C948-9769-D79F8D0C9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" t="44613" r="61720" b="19442"/>
            <a:stretch/>
          </p:blipFill>
          <p:spPr>
            <a:xfrm>
              <a:off x="1077687" y="3846739"/>
              <a:ext cx="2786742" cy="24651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A61D7E-8557-9240-97F5-DEE744642C9F}"/>
                </a:ext>
              </a:extLst>
            </p:cNvPr>
            <p:cNvSpPr txBox="1"/>
            <p:nvPr/>
          </p:nvSpPr>
          <p:spPr>
            <a:xfrm>
              <a:off x="838200" y="3711802"/>
              <a:ext cx="502920" cy="22649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C23ABB-ACBE-5E47-A555-F63F2F5E7D69}"/>
              </a:ext>
            </a:extLst>
          </p:cNvPr>
          <p:cNvGrpSpPr>
            <a:grpSpLocks noChangeAspect="1"/>
          </p:cNvGrpSpPr>
          <p:nvPr/>
        </p:nvGrpSpPr>
        <p:grpSpPr>
          <a:xfrm>
            <a:off x="5234941" y="2226469"/>
            <a:ext cx="2628899" cy="3334808"/>
            <a:chOff x="7620001" y="2895600"/>
            <a:chExt cx="2351314" cy="2982686"/>
          </a:xfrm>
        </p:grpSpPr>
        <p:pic>
          <p:nvPicPr>
            <p:cNvPr id="14" name="Picture 13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44069611-F9D3-1841-8C1C-B5F8D7B86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58" t="44983" b="13968"/>
            <a:stretch/>
          </p:blipFill>
          <p:spPr>
            <a:xfrm>
              <a:off x="7620001" y="3063195"/>
              <a:ext cx="2351314" cy="28150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D0CED5-2658-344D-90D4-ED9BEFDEF0E4}"/>
                </a:ext>
              </a:extLst>
            </p:cNvPr>
            <p:cNvSpPr txBox="1"/>
            <p:nvPr/>
          </p:nvSpPr>
          <p:spPr>
            <a:xfrm>
              <a:off x="7620001" y="2895600"/>
              <a:ext cx="289559" cy="24774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E7F2E6E-7C18-BF4F-A41C-A8CF2FD3D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684" y="6621889"/>
            <a:ext cx="626983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28588" marR="0" lvl="0" indent="-1285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Leon KE, Schubert RD, et al. Neurol </a:t>
            </a:r>
            <a:r>
              <a:rPr kumimoji="0" lang="en-US" altLang="x-non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Neuroimmunol</a:t>
            </a: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</a:t>
            </a:r>
            <a:r>
              <a:rPr kumimoji="0" lang="en-US" altLang="x-non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Neuroinfl</a:t>
            </a: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233354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3B0DE-2E51-3A4F-8E27-1E60DD6D4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63B6D-D279-6848-9F22-1A4E9B87B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Comprehensive viral antibody profiling can shed additional light on neuroviral infections, especially when direct detection methods are insensitive</a:t>
            </a:r>
          </a:p>
          <a:p>
            <a:r>
              <a:rPr lang="en-US" dirty="0"/>
              <a:t>Limitations of phage display </a:t>
            </a:r>
          </a:p>
          <a:p>
            <a:pPr lvl="1"/>
            <a:r>
              <a:rPr lang="en-US" dirty="0"/>
              <a:t>Conformational epitopes not well represented</a:t>
            </a:r>
          </a:p>
          <a:p>
            <a:pPr lvl="1"/>
            <a:r>
              <a:rPr lang="en-US" dirty="0"/>
              <a:t>Lack of post-translational modifications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FE8EF-05FE-7D4D-A0E3-124D04C0A7E4}"/>
              </a:ext>
            </a:extLst>
          </p:cNvPr>
          <p:cNvSpPr txBox="1"/>
          <p:nvPr/>
        </p:nvSpPr>
        <p:spPr>
          <a:xfrm>
            <a:off x="1620455" y="6260196"/>
            <a:ext cx="6962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Schubert RD, et al. Nat Med 2019</a:t>
            </a:r>
          </a:p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Mishra N, et al. mBio 2019</a:t>
            </a:r>
          </a:p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Leon KE, Schubert RD, et al. Neurol </a:t>
            </a:r>
            <a:r>
              <a:rPr kumimoji="0" lang="en-US" altLang="x-non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Neuroimmunol</a:t>
            </a: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altLang="x-non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Neuroinfl</a:t>
            </a: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2020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128588" marR="0" lvl="0" indent="-1285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0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37AD98-C0FD-BF47-B7BE-A5694ACBFFAA}"/>
              </a:ext>
            </a:extLst>
          </p:cNvPr>
          <p:cNvSpPr txBox="1"/>
          <p:nvPr/>
        </p:nvSpPr>
        <p:spPr>
          <a:xfrm>
            <a:off x="1088365" y="1769464"/>
            <a:ext cx="2036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65000"/>
                  </a:schemeClr>
                </a:solidFill>
              </a:rPr>
              <a:t>How to identify </a:t>
            </a:r>
          </a:p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</a:rPr>
              <a:t>AFM cases</a:t>
            </a: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</a:rPr>
              <a:t>Keith Van Haren MD @ Stanford</a:t>
            </a: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</a:rPr>
              <a:t>Chris Sonne MD @ Kaiser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DFBB6-94E5-5946-B10E-B6B42A48144A}"/>
              </a:ext>
            </a:extLst>
          </p:cNvPr>
          <p:cNvSpPr txBox="1"/>
          <p:nvPr/>
        </p:nvSpPr>
        <p:spPr>
          <a:xfrm>
            <a:off x="1114814" y="2934388"/>
            <a:ext cx="198323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How to report </a:t>
            </a:r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AFM cases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Lauren Stockman MPH @ CDPH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78EF0-D258-3A40-A7DF-0481EDCB9DFE}"/>
              </a:ext>
            </a:extLst>
          </p:cNvPr>
          <p:cNvSpPr txBox="1"/>
          <p:nvPr/>
        </p:nvSpPr>
        <p:spPr>
          <a:xfrm>
            <a:off x="1176562" y="5156716"/>
            <a:ext cx="19559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What to expect</a:t>
            </a:r>
          </a:p>
          <a:p>
            <a:pPr algn="ctr"/>
            <a:r>
              <a:rPr lang="en-US" dirty="0"/>
              <a:t>from lab results</a:t>
            </a:r>
          </a:p>
          <a:p>
            <a:pPr algn="ctr"/>
            <a:r>
              <a:rPr lang="en-US" sz="1000" dirty="0"/>
              <a:t>Michael Wilson @ UCSF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4CDA0-BCC6-6049-BF01-8D22DB121C34}"/>
              </a:ext>
            </a:extLst>
          </p:cNvPr>
          <p:cNvSpPr txBox="1"/>
          <p:nvPr/>
        </p:nvSpPr>
        <p:spPr>
          <a:xfrm>
            <a:off x="1138859" y="608542"/>
            <a:ext cx="19351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65000"/>
                  </a:schemeClr>
                </a:solidFill>
              </a:rPr>
              <a:t>Epidemiology</a:t>
            </a:r>
          </a:p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</a:rPr>
              <a:t>of AFM</a:t>
            </a:r>
          </a:p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</a:rPr>
              <a:t>Carol Glaser DVM MD @ Kaiser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9E301-0195-47E0-B902-2CC717F98A09}"/>
              </a:ext>
            </a:extLst>
          </p:cNvPr>
          <p:cNvSpPr txBox="1"/>
          <p:nvPr/>
        </p:nvSpPr>
        <p:spPr>
          <a:xfrm>
            <a:off x="792613" y="4091618"/>
            <a:ext cx="262764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Specimens to collect </a:t>
            </a:r>
          </a:p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AFM Testing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Debra Wadford PhD @ CDPH/VRDL</a:t>
            </a:r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id="{91518B2E-2E6E-49F5-B2BB-31431E6CBD73}"/>
              </a:ext>
            </a:extLst>
          </p:cNvPr>
          <p:cNvSpPr/>
          <p:nvPr/>
        </p:nvSpPr>
        <p:spPr bwMode="auto">
          <a:xfrm rot="16200000">
            <a:off x="3439250" y="4986227"/>
            <a:ext cx="1124309" cy="1141191"/>
          </a:xfrm>
          <a:prstGeom prst="trapezoid">
            <a:avLst>
              <a:gd name="adj" fmla="val 32151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99000">
                <a:schemeClr val="accent1"/>
              </a:gs>
            </a:gsLst>
            <a:path path="circle">
              <a:fillToRect l="50000" t="-80000" r="50000" b="180000"/>
            </a:path>
            <a:tileRect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99BB4F-0290-4D2B-999F-B74F008C159E}"/>
              </a:ext>
            </a:extLst>
          </p:cNvPr>
          <p:cNvSpPr txBox="1"/>
          <p:nvPr/>
        </p:nvSpPr>
        <p:spPr>
          <a:xfrm>
            <a:off x="4572000" y="5187490"/>
            <a:ext cx="45720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400" dirty="0"/>
              <a:t>Virus and/or antibody detection </a:t>
            </a:r>
            <a:r>
              <a:rPr lang="en-US" sz="1400" i="1" dirty="0"/>
              <a:t>(VRDL)</a:t>
            </a:r>
            <a:endParaRPr lang="en-US" sz="1400" dirty="0"/>
          </a:p>
          <a:p>
            <a:pPr marL="342900" indent="-342900">
              <a:buAutoNum type="arabicPeriod"/>
            </a:pPr>
            <a:r>
              <a:rPr lang="en-US" sz="1400" dirty="0"/>
              <a:t>Viral DNA/RNA detection using </a:t>
            </a:r>
            <a:r>
              <a:rPr lang="en-US" sz="1400" dirty="0" err="1"/>
              <a:t>mNGS</a:t>
            </a:r>
            <a:r>
              <a:rPr lang="en-US" sz="1400" dirty="0"/>
              <a:t> </a:t>
            </a:r>
            <a:r>
              <a:rPr lang="en-US" sz="1400" i="1" dirty="0"/>
              <a:t>(UCSF)</a:t>
            </a:r>
            <a:endParaRPr lang="en-US" sz="1400" dirty="0"/>
          </a:p>
          <a:p>
            <a:pPr marL="342900" indent="-342900">
              <a:buFontTx/>
              <a:buAutoNum type="arabicPeriod"/>
            </a:pPr>
            <a:r>
              <a:rPr lang="en-US" sz="1400" dirty="0"/>
              <a:t>Viral antibody screening with phage display </a:t>
            </a:r>
            <a:r>
              <a:rPr lang="en-US" sz="1400" i="1" dirty="0"/>
              <a:t>(UCSF)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3020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23" y="2517230"/>
            <a:ext cx="7916951" cy="969496"/>
          </a:xfrm>
        </p:spPr>
        <p:txBody>
          <a:bodyPr/>
          <a:lstStyle/>
          <a:p>
            <a:r>
              <a:rPr lang="en-US" dirty="0"/>
              <a:t>CSF </a:t>
            </a:r>
            <a:r>
              <a:rPr lang="en-US" dirty="0" err="1"/>
              <a:t>VirScan</a:t>
            </a:r>
            <a:r>
              <a:rPr lang="en-US" dirty="0"/>
              <a:t> for Diagnosis of Enterovirus Infection in AFM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4200" dirty="0">
                <a:latin typeface="Arial" charset="0"/>
                <a:ea typeface="Arial" charset="0"/>
                <a:cs typeface="Arial" charset="0"/>
              </a:rPr>
              <a:t>Michael Wilson, MD, MAS</a:t>
            </a:r>
          </a:p>
          <a:p>
            <a:r>
              <a:rPr lang="en-US" sz="4200" dirty="0">
                <a:latin typeface="Arial" charset="0"/>
                <a:ea typeface="Arial" charset="0"/>
                <a:cs typeface="Arial" charset="0"/>
              </a:rPr>
              <a:t>Associate Professor in Residence</a:t>
            </a:r>
          </a:p>
          <a:p>
            <a:r>
              <a:rPr lang="en-US" sz="4200" dirty="0">
                <a:latin typeface="Arial" charset="0"/>
                <a:ea typeface="Arial" charset="0"/>
                <a:cs typeface="Arial" charset="0"/>
              </a:rPr>
              <a:t>UCSF Weill Institute for Neurosciences</a:t>
            </a:r>
          </a:p>
          <a:p>
            <a:r>
              <a:rPr lang="en-US" sz="4200" dirty="0">
                <a:latin typeface="Arial" charset="0"/>
                <a:ea typeface="Arial" charset="0"/>
                <a:cs typeface="Arial" charset="0"/>
              </a:rPr>
              <a:t>Department of Neurology</a:t>
            </a:r>
          </a:p>
          <a:p>
            <a:r>
              <a:rPr lang="en-US" sz="4200" dirty="0">
                <a:latin typeface="Arial" charset="0"/>
                <a:ea typeface="Arial" charset="0"/>
                <a:cs typeface="Arial" charset="0"/>
              </a:rPr>
              <a:t>Division of Neuroimmunology and Glial Biology</a:t>
            </a:r>
          </a:p>
        </p:txBody>
      </p:sp>
    </p:spTree>
    <p:extLst>
      <p:ext uri="{BB962C8B-B14F-4D97-AF65-F5344CB8AC3E}">
        <p14:creationId xmlns:p14="http://schemas.microsoft.com/office/powerpoint/2010/main" val="21834903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Disclosures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845BB-E3AA-FF4C-8671-10B29708B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Research funding from Roche/Genentech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/>
          <a:stretch/>
        </p:blipFill>
        <p:spPr>
          <a:xfrm>
            <a:off x="1049437" y="1647289"/>
            <a:ext cx="5096719" cy="299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3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D2A1-B777-4747-B964-2E3087C5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CSF Metagenomic Sequencing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7AF77B17-1D39-254C-AD68-A8B5B7DD3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6"/>
          <a:stretch/>
        </p:blipFill>
        <p:spPr>
          <a:xfrm>
            <a:off x="4373520" y="1556956"/>
            <a:ext cx="1369055" cy="1329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018B87-A137-A242-BD02-5466F5B54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4158" y="6068064"/>
            <a:ext cx="4419818" cy="87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Wilson MR, et al. NEJM 2014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Wilson MR, et al. Ann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Neurol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2015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Wilson MR,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Suan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D, et al. Ann of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Neurol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2017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Wilson MR, O’Donovan B, Gelfand J, et al. JAMA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Neurol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2018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Beck E, et al. Ann Neurol 2019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x-none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Wilson MR, Sample HA, et al. NEJM 2019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7" name="Picture 6" descr="T2 FLAIR Contrast MRI Improved Sag.bmp">
            <a:extLst>
              <a:ext uri="{FF2B5EF4-FFF2-40B4-BE49-F238E27FC236}">
                <a16:creationId xmlns:a16="http://schemas.microsoft.com/office/drawing/2014/main" id="{A54D5D49-23ED-B042-BA91-E9A05E1AA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7" y="1556956"/>
            <a:ext cx="1838880" cy="13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97CC3F-5762-A84C-A3E4-A9E62883543B}"/>
              </a:ext>
            </a:extLst>
          </p:cNvPr>
          <p:cNvSpPr txBox="1"/>
          <p:nvPr/>
        </p:nvSpPr>
        <p:spPr>
          <a:xfrm>
            <a:off x="269547" y="2896161"/>
            <a:ext cx="27618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Neuroleptospirosis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Unanticipated bacterial infection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48-hour turnaround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Dramatic clinical improvement  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EB8912-A8DB-C948-AA60-F15890D39986}"/>
              </a:ext>
            </a:extLst>
          </p:cNvPr>
          <p:cNvSpPr txBox="1"/>
          <p:nvPr/>
        </p:nvSpPr>
        <p:spPr>
          <a:xfrm>
            <a:off x="4373520" y="2896160"/>
            <a:ext cx="2414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Cache Valley virus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New cause of chronic encephalitis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Undetected spread of an arbovirus to a new continent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01159A-2638-BB48-8044-B7608CB79E97}"/>
              </a:ext>
            </a:extLst>
          </p:cNvPr>
          <p:cNvSpPr txBox="1"/>
          <p:nvPr/>
        </p:nvSpPr>
        <p:spPr>
          <a:xfrm>
            <a:off x="6718592" y="4051326"/>
            <a:ext cx="23390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Neurocysticercosis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masquerading as TB arachnoiditis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Common infection with unusual phenotype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Perils of adjunctive steroids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51DDB1-D5C1-3C4E-B06F-AA3EFC5621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11" y="2884267"/>
            <a:ext cx="812140" cy="119623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2C4317A1-BDF8-5944-A6FF-7BFDE1EF4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3" t="24666" r="29443" b="10484"/>
          <a:stretch/>
        </p:blipFill>
        <p:spPr bwMode="auto">
          <a:xfrm>
            <a:off x="2927423" y="2803936"/>
            <a:ext cx="1137801" cy="133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D25ABA-7EFA-7C4A-B6AF-9CA440191052}"/>
              </a:ext>
            </a:extLst>
          </p:cNvPr>
          <p:cNvSpPr txBox="1"/>
          <p:nvPr/>
        </p:nvSpPr>
        <p:spPr>
          <a:xfrm>
            <a:off x="2927424" y="4133385"/>
            <a:ext cx="2797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Balamuthia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mandrillaris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Unanticipated amoebic infection </a:t>
            </a:r>
          </a:p>
          <a:p>
            <a:pPr marL="214313" marR="0" lvl="0" indent="-2143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New cause of endophthalmitis</a:t>
            </a:r>
          </a:p>
        </p:txBody>
      </p:sp>
    </p:spTree>
    <p:extLst>
      <p:ext uri="{BB962C8B-B14F-4D97-AF65-F5344CB8AC3E}">
        <p14:creationId xmlns:p14="http://schemas.microsoft.com/office/powerpoint/2010/main" val="249956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B45C05-6C4E-A644-84C2-42802113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Disadvantages of Direct Detection Assays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35292A-15F8-8E41-930F-C51036C38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Short time windows for detection</a:t>
            </a:r>
          </a:p>
          <a:p>
            <a:r>
              <a:rPr lang="en-US" sz="2400" dirty="0"/>
              <a:t>Compartmentalized / focal infections may shed little to no genetic material into the cerebrospinal fluid</a:t>
            </a:r>
          </a:p>
        </p:txBody>
      </p:sp>
    </p:spTree>
    <p:extLst>
      <p:ext uri="{BB962C8B-B14F-4D97-AF65-F5344CB8AC3E}">
        <p14:creationId xmlns:p14="http://schemas.microsoft.com/office/powerpoint/2010/main" val="386796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B45C05-6C4E-A644-84C2-42802113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Many </a:t>
            </a:r>
            <a:r>
              <a:rPr lang="en-US" sz="3600" dirty="0" err="1"/>
              <a:t>neuroinvasive</a:t>
            </a:r>
            <a:r>
              <a:rPr lang="en-US" sz="3600" dirty="0"/>
              <a:t> viruses diagnosed by CSF serology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35292A-15F8-8E41-930F-C51036C38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West Nile virus</a:t>
            </a:r>
          </a:p>
          <a:p>
            <a:r>
              <a:rPr lang="en-US" sz="2800" dirty="0"/>
              <a:t>Powassan virus</a:t>
            </a:r>
          </a:p>
          <a:p>
            <a:r>
              <a:rPr lang="en-US" sz="2800" dirty="0"/>
              <a:t>Japanese encephalitis virus</a:t>
            </a:r>
          </a:p>
          <a:p>
            <a:r>
              <a:rPr lang="en-US" sz="2800" dirty="0"/>
              <a:t>Eastern equine encephalitis virus</a:t>
            </a:r>
          </a:p>
          <a:p>
            <a:r>
              <a:rPr lang="en-US" sz="2800" dirty="0"/>
              <a:t>Measles virus</a:t>
            </a:r>
          </a:p>
          <a:p>
            <a:r>
              <a:rPr lang="en-US" sz="2800" dirty="0"/>
              <a:t>Poliovirus</a:t>
            </a:r>
          </a:p>
          <a:p>
            <a:r>
              <a:rPr lang="en-US" sz="2800" dirty="0"/>
              <a:t>Varicella zoster virus</a:t>
            </a:r>
          </a:p>
          <a:p>
            <a:r>
              <a:rPr lang="en-US" sz="2800" dirty="0"/>
              <a:t>Rabies virus</a:t>
            </a:r>
          </a:p>
        </p:txBody>
      </p:sp>
    </p:spTree>
    <p:extLst>
      <p:ext uri="{BB962C8B-B14F-4D97-AF65-F5344CB8AC3E}">
        <p14:creationId xmlns:p14="http://schemas.microsoft.com/office/powerpoint/2010/main" val="3192598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287" y="329909"/>
            <a:ext cx="6067426" cy="584775"/>
          </a:xfrm>
        </p:spPr>
        <p:txBody>
          <a:bodyPr/>
          <a:lstStyle/>
          <a:p>
            <a:r>
              <a:rPr lang="en-US" sz="3200" dirty="0"/>
              <a:t>Approaches to Antibody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75" y="2253292"/>
            <a:ext cx="8325548" cy="4011502"/>
          </a:xfrm>
        </p:spPr>
        <p:txBody>
          <a:bodyPr/>
          <a:lstStyle/>
          <a:p>
            <a:r>
              <a:rPr lang="en-US" dirty="0"/>
              <a:t>Next-generation sequencing-compatible</a:t>
            </a:r>
          </a:p>
          <a:p>
            <a:r>
              <a:rPr lang="en-US" dirty="0"/>
              <a:t>Super cheap</a:t>
            </a:r>
          </a:p>
          <a:p>
            <a:r>
              <a:rPr lang="en-US" dirty="0"/>
              <a:t>Plate-based</a:t>
            </a:r>
          </a:p>
          <a:p>
            <a:r>
              <a:rPr lang="en-US" dirty="0"/>
              <a:t>Robot friendly</a:t>
            </a:r>
          </a:p>
          <a:p>
            <a:r>
              <a:rPr lang="en-US" dirty="0"/>
              <a:t>High signal to noise ratio</a:t>
            </a:r>
          </a:p>
          <a:p>
            <a:r>
              <a:rPr lang="en-US" dirty="0"/>
              <a:t>Scalable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61375" y="1913500"/>
            <a:ext cx="6065378" cy="460094"/>
          </a:xfrm>
        </p:spPr>
        <p:txBody>
          <a:bodyPr/>
          <a:lstStyle/>
          <a:p>
            <a:r>
              <a:rPr lang="en-US" sz="1800" dirty="0"/>
              <a:t>What we would like: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8573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76" y="2082093"/>
            <a:ext cx="7158248" cy="2693814"/>
          </a:xfrm>
          <a:prstGeom prst="rect">
            <a:avLst/>
          </a:prstGeom>
          <a:ln w="12700">
            <a:miter lim="400000"/>
          </a:ln>
        </p:spPr>
      </p:pic>
      <p:sp>
        <p:nvSpPr>
          <p:cNvPr id="970" name="PhIP-Seq:  A Rapid Way to Discover Linear Autoimmune Targets"/>
          <p:cNvSpPr txBox="1"/>
          <p:nvPr/>
        </p:nvSpPr>
        <p:spPr>
          <a:xfrm>
            <a:off x="396594" y="758484"/>
            <a:ext cx="8350812" cy="4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5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Helvetica"/>
                <a:sym typeface="Helvetica"/>
              </a:rPr>
              <a:t>PhIP</a:t>
            </a:r>
            <a:r>
              <a:rPr kumimoji="0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Helvetica"/>
                <a:sym typeface="Helvetica"/>
              </a:rPr>
              <a:t>-Seq:  A Rapid Way to Discover Linear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Helvetica"/>
                <a:sym typeface="Helvetica"/>
              </a:rPr>
              <a:t>Antigenic </a:t>
            </a:r>
            <a:r>
              <a:rPr kumimoji="0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Helvetica"/>
                <a:sym typeface="Helvetica"/>
              </a:rPr>
              <a:t>Targets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57FB9-E102-764D-A9DC-1FD773619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284" y="6515186"/>
            <a:ext cx="7799942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Larman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HB, et al. Nat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Biotechnol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 2011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Mandel-Brehm C, Dubey D, et al. NEJM 2019</a:t>
            </a:r>
          </a:p>
        </p:txBody>
      </p:sp>
    </p:spTree>
    <p:extLst>
      <p:ext uri="{BB962C8B-B14F-4D97-AF65-F5344CB8AC3E}">
        <p14:creationId xmlns:p14="http://schemas.microsoft.com/office/powerpoint/2010/main" val="3247106319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36415</TotalTime>
  <Words>1013</Words>
  <Application>Microsoft Office PowerPoint</Application>
  <PresentationFormat>On-screen Show (4:3)</PresentationFormat>
  <Paragraphs>158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Helvetica</vt:lpstr>
      <vt:lpstr>Tahoma</vt:lpstr>
      <vt:lpstr>4_Office Theme</vt:lpstr>
      <vt:lpstr>5_Office Theme</vt:lpstr>
      <vt:lpstr>Clinical and Public Health Approaches to Acute Flaccid Myelitis: Diagnosis, Management, and Reporting in California </vt:lpstr>
      <vt:lpstr>PowerPoint Presentation</vt:lpstr>
      <vt:lpstr>CSF VirScan for Diagnosis of Enterovirus Infection in AFM</vt:lpstr>
      <vt:lpstr>Disclosures</vt:lpstr>
      <vt:lpstr>CSF Metagenomic Sequencing</vt:lpstr>
      <vt:lpstr>Disadvantages of Direct Detection Assays</vt:lpstr>
      <vt:lpstr>Many neuroinvasive viruses diagnosed by CSF serology</vt:lpstr>
      <vt:lpstr>Approaches to Antibody Discovery</vt:lpstr>
      <vt:lpstr>PowerPoint Presentation</vt:lpstr>
      <vt:lpstr>PowerPoint Presentation</vt:lpstr>
      <vt:lpstr>VirScan Design</vt:lpstr>
      <vt:lpstr>PowerPoint Presentation</vt:lpstr>
      <vt:lpstr>AFM Etiology Study</vt:lpstr>
      <vt:lpstr>CSF VirScan Detects Enterovirus Ab in AFM</vt:lpstr>
      <vt:lpstr>CSF VirScan Detects Enterovirus Ab in AFM</vt:lpstr>
      <vt:lpstr>AFM CSF antibodies target multiple EV antigens </vt:lpstr>
      <vt:lpstr>No Difference in EV Antibody Detection Based on Presence of Viral Nucleic Acid </vt:lpstr>
      <vt:lpstr>Pediatric Brainstem Encephalitis Outbreak in Catalonia</vt:lpstr>
      <vt:lpstr>mNGS Enhances Enterovirus Detection</vt:lpstr>
      <vt:lpstr>CSF VirScan Detects Conserved EV Antibodies</vt:lpstr>
      <vt:lpstr>EV Antibody Titers Independent of Direct Detection Results</vt:lpstr>
      <vt:lpstr>Conclusions</vt:lpstr>
      <vt:lpstr>PowerPoint Presentation</vt:lpstr>
    </vt:vector>
  </TitlesOfParts>
  <Company>DHS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Introductions</dc:title>
  <dc:creator>Antonio Baxter</dc:creator>
  <cp:lastModifiedBy>Henry, Kerdlyn@CDPH</cp:lastModifiedBy>
  <cp:revision>794</cp:revision>
  <cp:lastPrinted>2017-03-15T22:26:47Z</cp:lastPrinted>
  <dcterms:created xsi:type="dcterms:W3CDTF">2017-03-11T21:00:14Z</dcterms:created>
  <dcterms:modified xsi:type="dcterms:W3CDTF">2021-02-17T16:23:46Z</dcterms:modified>
</cp:coreProperties>
</file>